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2" r:id="rId1"/>
  </p:sldMasterIdLst>
  <p:sldIdLst>
    <p:sldId id="258" r:id="rId2"/>
    <p:sldId id="257" r:id="rId3"/>
    <p:sldId id="264" r:id="rId4"/>
    <p:sldId id="260" r:id="rId5"/>
    <p:sldId id="259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34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782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2488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333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0676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2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952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796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72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523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30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11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625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535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4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96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55BE7-C11B-4394-A9AC-88307BB75734}" type="datetimeFigureOut">
              <a:rPr lang="ru-RU" smtClean="0"/>
              <a:t>19.07.2024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768B19B-8469-436D-AC8F-369FA2C411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4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65" r:id="rId3"/>
    <p:sldLayoutId id="2147484066" r:id="rId4"/>
    <p:sldLayoutId id="2147484067" r:id="rId5"/>
    <p:sldLayoutId id="2147484068" r:id="rId6"/>
    <p:sldLayoutId id="2147484069" r:id="rId7"/>
    <p:sldLayoutId id="2147484070" r:id="rId8"/>
    <p:sldLayoutId id="2147484071" r:id="rId9"/>
    <p:sldLayoutId id="2147484072" r:id="rId10"/>
    <p:sldLayoutId id="2147484073" r:id="rId11"/>
    <p:sldLayoutId id="2147484074" r:id="rId12"/>
    <p:sldLayoutId id="2147484075" r:id="rId13"/>
    <p:sldLayoutId id="2147484076" r:id="rId14"/>
    <p:sldLayoutId id="2147484077" r:id="rId15"/>
    <p:sldLayoutId id="21474840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s-skazka-unyugan-r86.gosweb.gosuslugi.ru/netcat/index.php?catalogue=1&amp;sub=5#nastavnicheskaya-deyatelnos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mailto:unyugan.skazka@mail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s-skazka-unyugan-r86.gosweb.gosuslugi.ru/netcat/index.php?catalogue=1&amp;sub=5#nastavnicheskaya-deyatelnos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553915" y="125291"/>
            <a:ext cx="8774724" cy="8770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УПРАВЛЕНИЕ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ОБРАЗОВАНИЯ АДМИНИСТРАЦИИ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ОКТЯБРЬСКОГО РАЙОНА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дошкольное образовательное учреждение «Детский сад  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общеразвивающего вида «Сказка»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(МБДОУ «ДСОВ «Сказка»)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3288" y="1397976"/>
            <a:ext cx="8544006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ПРЕЗЕНТАЦИЯ ПРАКТИКИ НАСТАВНИЧЕСТВА 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МБДОУ «ДСОВ «СКАЗКА»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99" t="5846" r="16528" b="12981"/>
          <a:stretch/>
        </p:blipFill>
        <p:spPr>
          <a:xfrm>
            <a:off x="3868613" y="2519380"/>
            <a:ext cx="2685553" cy="218906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81000" y="4549676"/>
            <a:ext cx="894763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Адрес сайта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образовательной организации: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ds-skazka-unyugan-r86.gosweb.gosuslugi.ru/netcat/index.php?catalogue=1&amp;sub=5#nastavnicheskaya-deyatelnost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ФИО руководителя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: заведующий МБДОУ «ДСОВ «Сказка» Заплатина Светлана Михайловна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Контакты руководителя: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рабочий телефон: (34672) 46-526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адрес электронной почты: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unyugan.skazka@mail.ru</a:t>
            </a:r>
            <a:endParaRPr lang="ru-RU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 descr="герб Октябрського района маленький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50" y="214290"/>
            <a:ext cx="613410" cy="76200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9" name="Рисунок 8" descr="Лого(24)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8539" y="125291"/>
            <a:ext cx="800100" cy="7512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436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06669" y="139964"/>
            <a:ext cx="7913077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АКТУАЛЬНОСТЬ ПРАКТИКИ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: </a:t>
            </a:r>
            <a:r>
              <a:rPr lang="ru-RU" dirty="0" smtClean="0"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наставническая деятельность в МБДОУ «ДСОВ «Сказка» осуществляется в рамках программы наставничества «Наставник», которая разработана </a:t>
            </a:r>
            <a:r>
              <a:rPr lang="ru-RU" dirty="0" smtClean="0"/>
              <a:t>в </a:t>
            </a:r>
            <a:r>
              <a:rPr lang="ru-RU" dirty="0"/>
              <a:t>соответствии с требованиями Региональной целевой модели </a:t>
            </a:r>
            <a:r>
              <a:rPr lang="ru-RU" dirty="0" smtClean="0"/>
              <a:t>наставничества.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Срок реализации программы: 2021-2025гг.</a:t>
            </a:r>
          </a:p>
          <a:p>
            <a:pPr algn="just"/>
            <a:endParaRPr lang="ru-RU" dirty="0" smtClean="0"/>
          </a:p>
          <a:p>
            <a:pPr algn="just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Обоснование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для разработки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программы: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Указ Президента Российской Федерации от 07.05.2018 г. № 204</a:t>
            </a:r>
          </a:p>
          <a:p>
            <a:pPr algn="just"/>
            <a:r>
              <a:rPr lang="ru-RU" dirty="0" smtClean="0"/>
              <a:t>«О</a:t>
            </a:r>
            <a:r>
              <a:rPr lang="ru-RU" dirty="0"/>
              <a:t> национальных целях и стратегических задачах развития Российской Федерации на период до 2024 </a:t>
            </a:r>
            <a:r>
              <a:rPr lang="ru-RU" dirty="0" smtClean="0"/>
              <a:t>года»;</a:t>
            </a:r>
            <a:endParaRPr lang="ru-RU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Федеральный </a:t>
            </a:r>
            <a:r>
              <a:rPr lang="ru-RU" dirty="0"/>
              <a:t>проект «Учитель будущего», «Молодые профессионалы» в рамках национального проекта «Образование</a:t>
            </a:r>
            <a:r>
              <a:rPr lang="ru-RU" dirty="0" smtClean="0"/>
              <a:t>»;</a:t>
            </a:r>
            <a:endParaRPr lang="ru-RU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Приказ </a:t>
            </a:r>
            <a:r>
              <a:rPr lang="ru-RU" dirty="0"/>
              <a:t>Департамента образования и молодёжной политики ХМАО-Югры «Об утверждении регионального профессионального стандарта педагог-наставник» от 25.11.2019г. № </a:t>
            </a:r>
            <a:r>
              <a:rPr lang="ru-RU" dirty="0" smtClean="0"/>
              <a:t>1533.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Приказ </a:t>
            </a:r>
            <a:r>
              <a:rPr lang="ru-RU" dirty="0"/>
              <a:t>Управления образования и молодёжной политики администрации Октябрьского района от 26.11.2019г. № 976-од «Об организации наставничества</a:t>
            </a:r>
            <a:r>
              <a:rPr lang="ru-RU" dirty="0" smtClean="0"/>
              <a:t>»;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dirty="0" smtClean="0"/>
              <a:t>Приказ </a:t>
            </a:r>
            <a:r>
              <a:rPr lang="ru-RU" dirty="0"/>
              <a:t>Управления образования и молодёжной политики администрации Октябрьского района от 02.07.2020г. № 527-од «Об утверждении комплекса мер, направленных на повышение статуса педагогических работников Октябрьского </a:t>
            </a:r>
            <a:r>
              <a:rPr lang="ru-RU" dirty="0" smtClean="0"/>
              <a:t>района</a:t>
            </a:r>
            <a:endParaRPr lang="ru-RU" dirty="0"/>
          </a:p>
          <a:p>
            <a:pPr algn="just"/>
            <a:endParaRPr lang="ru-RU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Noto Serif CJK SC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306" b="5066"/>
          <a:stretch/>
        </p:blipFill>
        <p:spPr>
          <a:xfrm>
            <a:off x="8749432" y="844062"/>
            <a:ext cx="3251649" cy="42115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6482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0839" y="85488"/>
            <a:ext cx="947224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УНИКАЛЬНОСТЬ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ПРАКТИКИ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Программа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наставничества МБДОУ «ДСОВ «Сказка» отражает комплекс мероприятий и формирующих их действий, направленный на организацию взаимоотношений наставника и наставляемого в конкретных активных формах взаимодействия для получения ожидаемых результатов.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  Программа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направлена на достижение желаемого конечного результата. Цели практики конкретизированы через задачи, формулировки задач соотнесены с планируемыми результатами.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064" y="2442176"/>
            <a:ext cx="6078976" cy="4317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43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779" y="331930"/>
            <a:ext cx="6922478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</a:t>
            </a:r>
            <a:endParaRPr lang="ru-RU" dirty="0" smtClean="0"/>
          </a:p>
          <a:p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</a:p>
          <a:p>
            <a:pPr>
              <a:lnSpc>
                <a:spcPct val="150000"/>
              </a:lnSpc>
            </a:pP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</a:t>
            </a:r>
          </a:p>
          <a:p>
            <a:pPr>
              <a:lnSpc>
                <a:spcPct val="150000"/>
              </a:lnSpc>
            </a:pP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</a:t>
            </a:r>
          </a:p>
          <a:p>
            <a:pPr algn="just">
              <a:lnSpc>
                <a:spcPct val="150000"/>
              </a:lnSpc>
            </a:pPr>
            <a:endParaRPr lang="ru-RU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Noto Serif CJK SC"/>
              <a:cs typeface="Arial" panose="020B0604020202020204" pitchFamily="34" charset="0"/>
            </a:endParaRPr>
          </a:p>
        </p:txBody>
      </p:sp>
      <p:grpSp>
        <p:nvGrpSpPr>
          <p:cNvPr id="9" name="Group 92"/>
          <p:cNvGrpSpPr>
            <a:grpSpLocks/>
          </p:cNvGrpSpPr>
          <p:nvPr/>
        </p:nvGrpSpPr>
        <p:grpSpPr bwMode="auto">
          <a:xfrm>
            <a:off x="230676" y="1125112"/>
            <a:ext cx="7374130" cy="715568"/>
            <a:chOff x="1280" y="1296"/>
            <a:chExt cx="3182" cy="334"/>
          </a:xfrm>
        </p:grpSpPr>
        <p:sp>
          <p:nvSpPr>
            <p:cNvPr id="10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11" name="Text Box 4"/>
            <p:cNvSpPr txBox="1">
              <a:spLocks noChangeArrowheads="1"/>
            </p:cNvSpPr>
            <p:nvPr/>
          </p:nvSpPr>
          <p:spPr bwMode="gray">
            <a:xfrm>
              <a:off x="1525" y="1342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12" name="Group 56"/>
            <p:cNvGrpSpPr>
              <a:grpSpLocks/>
            </p:cNvGrpSpPr>
            <p:nvPr/>
          </p:nvGrpSpPr>
          <p:grpSpPr bwMode="auto">
            <a:xfrm>
              <a:off x="1280" y="1330"/>
              <a:ext cx="266" cy="292"/>
              <a:chOff x="1426" y="1282"/>
              <a:chExt cx="266" cy="292"/>
            </a:xfrm>
          </p:grpSpPr>
          <p:pic>
            <p:nvPicPr>
              <p:cNvPr id="13" name="Picture 57" descr="Picture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4" y="1521"/>
                <a:ext cx="230" cy="5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4" name="Oval 58"/>
              <p:cNvSpPr>
                <a:spLocks noChangeArrowheads="1"/>
              </p:cNvSpPr>
              <p:nvPr/>
            </p:nvSpPr>
            <p:spPr bwMode="gray">
              <a:xfrm flipH="1">
                <a:off x="1426" y="1282"/>
                <a:ext cx="266" cy="266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ru-RU" sz="2000" dirty="0" smtClean="0"/>
                  <a:t>1</a:t>
                </a:r>
                <a:endParaRPr lang="ru-RU" sz="2000" dirty="0"/>
              </a:p>
            </p:txBody>
          </p:sp>
        </p:grpSp>
      </p:grpSp>
      <p:sp>
        <p:nvSpPr>
          <p:cNvPr id="21" name="Прямоугольник 20"/>
          <p:cNvSpPr/>
          <p:nvPr/>
        </p:nvSpPr>
        <p:spPr>
          <a:xfrm>
            <a:off x="988334" y="1183657"/>
            <a:ext cx="333078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«Я скажу — ты послушай»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0781" y="309309"/>
            <a:ext cx="73436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ЭТАПЫ НАСТАВНИЧЕСТВА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5" name="Group 92"/>
          <p:cNvGrpSpPr>
            <a:grpSpLocks/>
          </p:cNvGrpSpPr>
          <p:nvPr/>
        </p:nvGrpSpPr>
        <p:grpSpPr bwMode="auto">
          <a:xfrm>
            <a:off x="798452" y="2025827"/>
            <a:ext cx="7374130" cy="650495"/>
            <a:chOff x="1280" y="1296"/>
            <a:chExt cx="3182" cy="334"/>
          </a:xfrm>
        </p:grpSpPr>
        <p:sp>
          <p:nvSpPr>
            <p:cNvPr id="46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47" name="Text Box 4"/>
            <p:cNvSpPr txBox="1">
              <a:spLocks noChangeArrowheads="1"/>
            </p:cNvSpPr>
            <p:nvPr/>
          </p:nvSpPr>
          <p:spPr bwMode="gray">
            <a:xfrm>
              <a:off x="1525" y="1342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48" name="Group 56"/>
            <p:cNvGrpSpPr>
              <a:grpSpLocks/>
            </p:cNvGrpSpPr>
            <p:nvPr/>
          </p:nvGrpSpPr>
          <p:grpSpPr bwMode="auto">
            <a:xfrm>
              <a:off x="1280" y="1330"/>
              <a:ext cx="266" cy="292"/>
              <a:chOff x="1426" y="1282"/>
              <a:chExt cx="266" cy="292"/>
            </a:xfrm>
          </p:grpSpPr>
          <p:pic>
            <p:nvPicPr>
              <p:cNvPr id="49" name="Picture 57" descr="Picture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4" y="1521"/>
                <a:ext cx="230" cy="5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0" name="Oval 58"/>
              <p:cNvSpPr>
                <a:spLocks noChangeArrowheads="1"/>
              </p:cNvSpPr>
              <p:nvPr/>
            </p:nvSpPr>
            <p:spPr bwMode="gray">
              <a:xfrm flipH="1">
                <a:off x="1426" y="1282"/>
                <a:ext cx="266" cy="266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ru-RU" sz="2000" dirty="0" smtClean="0"/>
                  <a:t>2</a:t>
                </a:r>
                <a:endParaRPr lang="ru-RU" sz="2000" dirty="0"/>
              </a:p>
            </p:txBody>
          </p:sp>
        </p:grpSp>
      </p:grpSp>
      <p:sp>
        <p:nvSpPr>
          <p:cNvPr id="51" name="Прямоугольник 50"/>
          <p:cNvSpPr/>
          <p:nvPr/>
        </p:nvSpPr>
        <p:spPr>
          <a:xfrm>
            <a:off x="1642139" y="2082089"/>
            <a:ext cx="344184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«Я покажу — ты попробуй»</a:t>
            </a:r>
          </a:p>
        </p:txBody>
      </p:sp>
      <p:grpSp>
        <p:nvGrpSpPr>
          <p:cNvPr id="52" name="Group 92"/>
          <p:cNvGrpSpPr>
            <a:grpSpLocks/>
          </p:cNvGrpSpPr>
          <p:nvPr/>
        </p:nvGrpSpPr>
        <p:grpSpPr bwMode="auto">
          <a:xfrm>
            <a:off x="1399335" y="2871578"/>
            <a:ext cx="7374130" cy="669720"/>
            <a:chOff x="1280" y="1296"/>
            <a:chExt cx="3182" cy="334"/>
          </a:xfrm>
        </p:grpSpPr>
        <p:sp>
          <p:nvSpPr>
            <p:cNvPr id="53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54" name="Text Box 4"/>
            <p:cNvSpPr txBox="1">
              <a:spLocks noChangeArrowheads="1"/>
            </p:cNvSpPr>
            <p:nvPr/>
          </p:nvSpPr>
          <p:spPr bwMode="gray">
            <a:xfrm>
              <a:off x="1525" y="1342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55" name="Group 56"/>
            <p:cNvGrpSpPr>
              <a:grpSpLocks/>
            </p:cNvGrpSpPr>
            <p:nvPr/>
          </p:nvGrpSpPr>
          <p:grpSpPr bwMode="auto">
            <a:xfrm>
              <a:off x="1280" y="1330"/>
              <a:ext cx="266" cy="292"/>
              <a:chOff x="1426" y="1282"/>
              <a:chExt cx="266" cy="292"/>
            </a:xfrm>
          </p:grpSpPr>
          <p:pic>
            <p:nvPicPr>
              <p:cNvPr id="56" name="Picture 57" descr="Picture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4" y="1521"/>
                <a:ext cx="230" cy="5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7" name="Oval 58"/>
              <p:cNvSpPr>
                <a:spLocks noChangeArrowheads="1"/>
              </p:cNvSpPr>
              <p:nvPr/>
            </p:nvSpPr>
            <p:spPr bwMode="gray">
              <a:xfrm flipH="1">
                <a:off x="1426" y="1282"/>
                <a:ext cx="266" cy="266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ru-RU" sz="2000" dirty="0" smtClean="0"/>
                  <a:t>3</a:t>
                </a:r>
                <a:endParaRPr lang="ru-RU" sz="2000" dirty="0"/>
              </a:p>
            </p:txBody>
          </p:sp>
        </p:grpSp>
      </p:grpSp>
      <p:sp>
        <p:nvSpPr>
          <p:cNvPr id="58" name="Прямоугольник 57"/>
          <p:cNvSpPr/>
          <p:nvPr/>
        </p:nvSpPr>
        <p:spPr>
          <a:xfrm>
            <a:off x="2270034" y="2969022"/>
            <a:ext cx="241290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«Сделаем </a:t>
            </a:r>
            <a:r>
              <a:rPr lang="ru-RU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вместе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</p:txBody>
      </p:sp>
      <p:grpSp>
        <p:nvGrpSpPr>
          <p:cNvPr id="59" name="Group 92"/>
          <p:cNvGrpSpPr>
            <a:grpSpLocks/>
          </p:cNvGrpSpPr>
          <p:nvPr/>
        </p:nvGrpSpPr>
        <p:grpSpPr bwMode="auto">
          <a:xfrm>
            <a:off x="2066050" y="3868513"/>
            <a:ext cx="7374130" cy="662343"/>
            <a:chOff x="1280" y="1296"/>
            <a:chExt cx="3182" cy="334"/>
          </a:xfrm>
        </p:grpSpPr>
        <p:sp>
          <p:nvSpPr>
            <p:cNvPr id="60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61" name="Text Box 4"/>
            <p:cNvSpPr txBox="1">
              <a:spLocks noChangeArrowheads="1"/>
            </p:cNvSpPr>
            <p:nvPr/>
          </p:nvSpPr>
          <p:spPr bwMode="gray">
            <a:xfrm>
              <a:off x="1525" y="1342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62" name="Group 56"/>
            <p:cNvGrpSpPr>
              <a:grpSpLocks/>
            </p:cNvGrpSpPr>
            <p:nvPr/>
          </p:nvGrpSpPr>
          <p:grpSpPr bwMode="auto">
            <a:xfrm>
              <a:off x="1280" y="1330"/>
              <a:ext cx="266" cy="292"/>
              <a:chOff x="1426" y="1282"/>
              <a:chExt cx="266" cy="292"/>
            </a:xfrm>
          </p:grpSpPr>
          <p:pic>
            <p:nvPicPr>
              <p:cNvPr id="63" name="Picture 57" descr="Picture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4" y="1521"/>
                <a:ext cx="230" cy="5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4" name="Oval 58"/>
              <p:cNvSpPr>
                <a:spLocks noChangeArrowheads="1"/>
              </p:cNvSpPr>
              <p:nvPr/>
            </p:nvSpPr>
            <p:spPr bwMode="gray">
              <a:xfrm flipH="1">
                <a:off x="1426" y="1282"/>
                <a:ext cx="266" cy="266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ru-RU" sz="2000" dirty="0" smtClean="0"/>
                  <a:t>4</a:t>
                </a:r>
                <a:endParaRPr lang="ru-RU" sz="2000" dirty="0"/>
              </a:p>
            </p:txBody>
          </p:sp>
        </p:grpSp>
      </p:grpSp>
      <p:sp>
        <p:nvSpPr>
          <p:cNvPr id="65" name="Прямоугольник 64"/>
          <p:cNvSpPr/>
          <p:nvPr/>
        </p:nvSpPr>
        <p:spPr>
          <a:xfrm>
            <a:off x="2893581" y="3935782"/>
            <a:ext cx="351294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«Сделай сам — я подскажу» </a:t>
            </a:r>
            <a:endParaRPr lang="en-US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6" name="Group 92"/>
          <p:cNvGrpSpPr>
            <a:grpSpLocks/>
          </p:cNvGrpSpPr>
          <p:nvPr/>
        </p:nvGrpSpPr>
        <p:grpSpPr bwMode="auto">
          <a:xfrm>
            <a:off x="2682492" y="4758762"/>
            <a:ext cx="7374130" cy="701261"/>
            <a:chOff x="1280" y="1296"/>
            <a:chExt cx="3182" cy="334"/>
          </a:xfrm>
        </p:grpSpPr>
        <p:sp>
          <p:nvSpPr>
            <p:cNvPr id="67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68" name="Text Box 4"/>
            <p:cNvSpPr txBox="1">
              <a:spLocks noChangeArrowheads="1"/>
            </p:cNvSpPr>
            <p:nvPr/>
          </p:nvSpPr>
          <p:spPr bwMode="gray">
            <a:xfrm>
              <a:off x="1546" y="1296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69" name="Group 56"/>
            <p:cNvGrpSpPr>
              <a:grpSpLocks/>
            </p:cNvGrpSpPr>
            <p:nvPr/>
          </p:nvGrpSpPr>
          <p:grpSpPr bwMode="auto">
            <a:xfrm>
              <a:off x="1280" y="1330"/>
              <a:ext cx="266" cy="292"/>
              <a:chOff x="1426" y="1282"/>
              <a:chExt cx="266" cy="292"/>
            </a:xfrm>
          </p:grpSpPr>
          <p:pic>
            <p:nvPicPr>
              <p:cNvPr id="70" name="Picture 57" descr="Picture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4" y="1521"/>
                <a:ext cx="230" cy="5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1" name="Oval 58"/>
              <p:cNvSpPr>
                <a:spLocks noChangeArrowheads="1"/>
              </p:cNvSpPr>
              <p:nvPr/>
            </p:nvSpPr>
            <p:spPr bwMode="gray">
              <a:xfrm flipH="1">
                <a:off x="1426" y="1282"/>
                <a:ext cx="266" cy="266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52400" dir="16200000" sy="-100000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ru-RU" sz="2000" dirty="0" smtClean="0"/>
                  <a:t>5</a:t>
                </a:r>
                <a:endParaRPr lang="ru-RU" sz="2000" dirty="0"/>
              </a:p>
            </p:txBody>
          </p:sp>
        </p:grpSp>
      </p:grpSp>
      <p:sp>
        <p:nvSpPr>
          <p:cNvPr id="72" name="Прямоугольник 71"/>
          <p:cNvSpPr/>
          <p:nvPr/>
        </p:nvSpPr>
        <p:spPr>
          <a:xfrm>
            <a:off x="3409231" y="4758762"/>
            <a:ext cx="465020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«Сделай сам и расскажи, что сделал»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269" y="129983"/>
            <a:ext cx="3188856" cy="272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421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6185" y="378070"/>
            <a:ext cx="9231923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ЦЕЛЬ ПРАКТИКИ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:</a:t>
            </a:r>
            <a:r>
              <a:rPr lang="ru-RU" dirty="0" smtClean="0"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внедрение модели наставничества для максимально полного раскрытия потенциала личности наставляемого, успешной личной и профессиональной самореализации педагогических работников, в том числе и молодых специалистов, работающих в ДОО.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Aft>
                <a:spcPts val="0"/>
              </a:spcAft>
            </a:pPr>
            <a:endParaRPr lang="ru-RU" b="1" kern="15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ea typeface="Noto Serif CJK SC"/>
              <a:cs typeface="Arial" panose="020B0604020202020204" pitchFamily="34" charset="0"/>
            </a:endParaRPr>
          </a:p>
          <a:p>
            <a:pPr lvl="0" algn="just">
              <a:spcAft>
                <a:spcPts val="0"/>
              </a:spcAft>
            </a:pPr>
            <a:r>
              <a:rPr lang="ru-RU" sz="2800" b="1" kern="15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ЗАДАЧИ ПРАКТИКИ: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kern="150" dirty="0" smtClean="0"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Создание </a:t>
            </a:r>
            <a:r>
              <a:rPr lang="ru-RU" kern="150" dirty="0"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психологически комфортной среды для развития и повышения квалификации педагогических работников ДОО, увеличение числа закрепившихся в профессии педагогических кадров;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kern="150" dirty="0"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Формирование квалифицированного кадрового резерва ДОО;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kern="150" dirty="0"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Оптимизация процесса формирования и развития профессиональных знаний, навыков, умений педагогических работников, в отношении которых осуществляется наставничество;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kern="150" dirty="0"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Формирование активной гражданской и жизненной позиции педагогических работников, развитие у них ответственного и сознательного отношения к работе;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kern="150" dirty="0" smtClean="0"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Создание </a:t>
            </a:r>
            <a:r>
              <a:rPr lang="ru-RU" kern="150" dirty="0"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канала эффективного обмена личностным, жизненным и профессиональным опытом для каждого субъекта образовательной и профессиональной </a:t>
            </a:r>
            <a:r>
              <a:rPr lang="ru-RU" kern="150" dirty="0" smtClean="0"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деятельности;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Формирование </a:t>
            </a:r>
            <a:r>
              <a:rPr lang="ru-RU" dirty="0">
                <a:latin typeface="Arial" panose="020B0604020202020204" pitchFamily="34" charset="0"/>
                <a:ea typeface="Noto Serif CJK SC"/>
                <a:cs typeface="Arial" panose="020B0604020202020204" pitchFamily="34" charset="0"/>
              </a:rPr>
              <a:t>открытого и эффективного педагогического сообщества, в котором выстроены партнёрские отношения.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067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108" y="980410"/>
            <a:ext cx="924950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333333"/>
                </a:solidFill>
                <a:latin typeface="Golos"/>
              </a:rPr>
              <a:t>     </a:t>
            </a: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Одной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важных составляющих </a:t>
            </a: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практики является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тиражирование опыта </a:t>
            </a: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работы.</a:t>
            </a:r>
          </a:p>
          <a:p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это дает: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наставников -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самосовершенствование профессиональных </a:t>
            </a: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компетенций.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коллег-педагогов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возможность </a:t>
            </a: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получения нового опыта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достижение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высоких результатов в </a:t>
            </a: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работе.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⠀</a:t>
            </a:r>
          </a:p>
          <a:p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Тиражирование опыта наставнической деятельности происходит через: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трансляцию результатов практики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педагогическом сообществе Октябрьского района;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публикацию собственных разработок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сетевых электронных </a:t>
            </a: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изданиях;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 в профессиональных конкурсах.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официальном сайте МБДОУ «ДСОВ «Сказка» оформлен раздел «Наставничество», где размещены материалы по наставнической деятельности: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://ds-skazka-unyugan-r86.gosweb.gosuslugi.ru/netcat/index.php?catalogue=1&amp;sub=5#nastavnicheskaya-deyatelnost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48559" y="175845"/>
            <a:ext cx="5490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ТИРАЖИРОВАНИЕ ПРАКТИКИ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95775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884</TotalTime>
  <Words>570</Words>
  <Application>Microsoft Office PowerPoint</Application>
  <PresentationFormat>Широкоэкранный</PresentationFormat>
  <Paragraphs>62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Golos</vt:lpstr>
      <vt:lpstr>Noto Serif CJK SC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СКАЗКА</dc:creator>
  <cp:lastModifiedBy>СКАЗКА</cp:lastModifiedBy>
  <cp:revision>58</cp:revision>
  <dcterms:created xsi:type="dcterms:W3CDTF">2022-12-28T09:30:05Z</dcterms:created>
  <dcterms:modified xsi:type="dcterms:W3CDTF">2024-07-19T06:36:42Z</dcterms:modified>
</cp:coreProperties>
</file>